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</p:sldIdLst>
  <p:sldSz cy="5143500" cx="9144000"/>
  <p:notesSz cx="6858000" cy="9144000"/>
  <p:embeddedFontLst>
    <p:embeddedFont>
      <p:font typeface="Roboto"/>
      <p:regular r:id="rId78"/>
      <p:bold r:id="rId79"/>
      <p:italic r:id="rId80"/>
      <p:boldItalic r:id="rId81"/>
    </p:embeddedFont>
    <p:embeddedFont>
      <p:font typeface="Didact Gothic"/>
      <p:regular r:id="rId82"/>
    </p:embeddedFont>
    <p:embeddedFont>
      <p:font typeface="Helvetica Neue"/>
      <p:regular r:id="rId83"/>
      <p:bold r:id="rId84"/>
      <p:italic r:id="rId85"/>
      <p:boldItalic r:id="rId86"/>
    </p:embeddedFont>
    <p:embeddedFont>
      <p:font typeface="Helvetica Neue Light"/>
      <p:regular r:id="rId87"/>
      <p:bold r:id="rId88"/>
      <p:italic r:id="rId89"/>
      <p:boldItalic r:id="rId90"/>
    </p:embeddedFont>
    <p:embeddedFont>
      <p:font typeface="DM Sans"/>
      <p:regular r:id="rId91"/>
      <p:bold r:id="rId92"/>
      <p:italic r:id="rId93"/>
      <p:boldItalic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95" roundtripDataSignature="AMtx7mgyBfBhrzdhcPgZ4zigPxBdTgkL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90900AB-2D66-442D-9EC7-159D9114B95A}">
  <a:tblStyle styleId="{690900AB-2D66-442D-9EC7-159D9114B9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FEAEA0B-CDB3-45AC-9B75-2589B926AE09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/>
      <a:tcStyle>
        <a:fill>
          <a:solidFill>
            <a:srgbClr val="E6EFF0"/>
          </a:solidFill>
        </a:fill>
      </a:tcStyle>
    </a:band1H>
    <a:band2H>
      <a:tcTxStyle/>
    </a:band2H>
    <a:band1V>
      <a:tcTxStyle/>
      <a:tcStyle>
        <a:fill>
          <a:solidFill>
            <a:srgbClr val="E6EFF0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0097A7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HelveticaNeue-bold.fntdata"/><Relationship Id="rId83" Type="http://schemas.openxmlformats.org/officeDocument/2006/relationships/font" Target="fonts/HelveticaNeue-regular.fntdata"/><Relationship Id="rId42" Type="http://schemas.openxmlformats.org/officeDocument/2006/relationships/slide" Target="slides/slide36.xml"/><Relationship Id="rId86" Type="http://schemas.openxmlformats.org/officeDocument/2006/relationships/font" Target="fonts/HelveticaNeue-boldItalic.fntdata"/><Relationship Id="rId41" Type="http://schemas.openxmlformats.org/officeDocument/2006/relationships/slide" Target="slides/slide35.xml"/><Relationship Id="rId85" Type="http://schemas.openxmlformats.org/officeDocument/2006/relationships/font" Target="fonts/HelveticaNeue-italic.fntdata"/><Relationship Id="rId44" Type="http://schemas.openxmlformats.org/officeDocument/2006/relationships/slide" Target="slides/slide38.xml"/><Relationship Id="rId88" Type="http://schemas.openxmlformats.org/officeDocument/2006/relationships/font" Target="fonts/HelveticaNeueLight-bold.fntdata"/><Relationship Id="rId43" Type="http://schemas.openxmlformats.org/officeDocument/2006/relationships/slide" Target="slides/slide37.xml"/><Relationship Id="rId87" Type="http://schemas.openxmlformats.org/officeDocument/2006/relationships/font" Target="fonts/HelveticaNeueLight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HelveticaNeueLight-italic.fntdata"/><Relationship Id="rId80" Type="http://schemas.openxmlformats.org/officeDocument/2006/relationships/font" Target="fonts/Roboto-italic.fntdata"/><Relationship Id="rId82" Type="http://schemas.openxmlformats.org/officeDocument/2006/relationships/font" Target="fonts/DidactGothic-regular.fntdata"/><Relationship Id="rId81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Roboto-bold.fntdata"/><Relationship Id="rId34" Type="http://schemas.openxmlformats.org/officeDocument/2006/relationships/slide" Target="slides/slide28.xml"/><Relationship Id="rId78" Type="http://schemas.openxmlformats.org/officeDocument/2006/relationships/font" Target="fonts/Roboto-regular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95" Type="http://customschemas.google.com/relationships/presentationmetadata" Target="metadata"/><Relationship Id="rId50" Type="http://schemas.openxmlformats.org/officeDocument/2006/relationships/slide" Target="slides/slide44.xml"/><Relationship Id="rId94" Type="http://schemas.openxmlformats.org/officeDocument/2006/relationships/font" Target="fonts/DMSans-boldItalic.fntdata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DMSans-regular.fntdata"/><Relationship Id="rId90" Type="http://schemas.openxmlformats.org/officeDocument/2006/relationships/font" Target="fonts/HelveticaNeueLight-boldItalic.fntdata"/><Relationship Id="rId93" Type="http://schemas.openxmlformats.org/officeDocument/2006/relationships/font" Target="fonts/DMSans-italic.fntdata"/><Relationship Id="rId92" Type="http://schemas.openxmlformats.org/officeDocument/2006/relationships/font" Target="fonts/DMSans-bold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reate.kahoot.it/details/e8fec0a6-ef9f-48dd-9e5c-f2168e996139" TargetMode="Externa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bm.com/ar-es/products/cognos-analytics" TargetMode="Externa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vieCGzAPuYf5vWsu8Xgbn_2Ax4QNLnXO/edit?usp=sharing&amp;ouid=103396586770751045195&amp;rtpof=true&amp;sd=true" TargetMode="External"/><Relationship Id="rId3" Type="http://schemas.openxmlformats.org/officeDocument/2006/relationships/hyperlink" Target="https://www.youtube.com/watch?v=PJL8iYTIY3E&amp;feature=youtu.be" TargetMode="Externa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cf09a8e5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11cf09a8e5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cf09a8e5b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11cf09a8e5b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cf09a8e5b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11cf09a8e5b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cf09a8e5b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11cf09a8e5b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cf09a8e5b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11cf09a8e5b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cf09a8e5b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11cf09a8e5b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cf09a8e5b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11cf09a8e5b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cf09a8e5b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11cf09a8e5b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cf09a8e5b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11cf09a8e5b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cf09a8e5b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11cf09a8e5b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cf09a8e5b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11cf09a8e5b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cf09a8e5b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11cf09a8e5b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cf09a8e5b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11cf09a8e5b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cf09a8e5b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11cf09a8e5b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1a0dbb67a_0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131a0dbb67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https://neo4j.com/download/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1a0dbb67a_0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131a0dbb67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https://neo4j.com/download/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1a0dbb67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131a0dbb67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1a0dbb67a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131a0dbb67a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hora del Break, entre 5 y 10 minutos. Considerar ubicar este espacio en un momento adecuado de la clase. Al volver, mostrar los resultados de la pregunta del anterior slide y generar un breve intercambio.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Temario del curso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Se muestra al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inicio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cada clase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Tiene un aspecto similar a un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calendario.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Resume rápidamente: título de la clase, número y contenidos que abarca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Guía rápida tanto para docentes, como para estudiantes.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Para mayor ubicación en el curso, también muestra en un tamaño más pequeño lo sucedido la clase anterior y la siguiente.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colocan los temas de la clase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deben enlazarse a la diapositiva correspondiente.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1a0dbb67a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131a0dbb67a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31a0dbb67a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131a0dbb67a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1a0dbb67a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131a0dbb67a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1a0dbb67a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131a0dbb67a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31a0dbb67a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131a0dbb67a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1a0dbb67a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131a0dbb67a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1a0dbb67a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131a0dbb67a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31a0dbb67a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131a0dbb67a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31a0dbb67a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131a0dbb67a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Indican aquello que se pretende que el estudiante logre con la clase. Recuerda que se enuncian en principio con el verbo en infinitivo delante (por ejemplo: “Comprender…”, “Analizar…”, “conocer…”, etc). Se debe destacar en negrita el verbo.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objetivos deben ser concretos, medibles y coherentes con los contenidos.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31a0dbb67a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131a0dbb67a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1a0dbb67a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131a0dbb67a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1a0dbb67a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131a0dbb67a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1a0dbb67a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131a0dbb67a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31a0dbb67a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131a0dbb67a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31a0dbb67a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131a0dbb67a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31a0dbb67a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131a0dbb67a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1a0dbb67a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131a0dbb67a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cf09a8e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1cf09a8e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31a0dbb67a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131a0dbb67a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31a0dbb67a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131a0dbb67a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31a0dbb67a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131a0dbb67a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Requerimientos técnicos: https://www.tableau.com</a:t>
            </a:r>
            <a:endParaRPr b="1"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31a0dbb67a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31a0dbb67a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Profes: 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pueden aprovechar esta actividad para que los estudiantes la resuelvan por su cuenta. Dependerá, según su criterio, de cómo vengan con el tiempo.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31a0dbb67a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131a0dbb67a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31a0dbb67a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131a0dbb67a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31a0dbb67a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131a0dbb67a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Requerimientos técnicos: https://www.tableau.com</a:t>
            </a:r>
            <a:endParaRPr b="1"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31a0dbb67a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131a0dbb67a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s" sz="1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Requerimientos técnicos: https://www.qlik.com/es-es</a:t>
            </a:r>
            <a:endParaRPr b="1" sz="1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cf09a8e5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11cf09a8e5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https://create.kahoot.it/details/e8fec0a6-ef9f-48dd-9e5c-f2168e996139</a:t>
            </a:r>
            <a:r>
              <a:rPr lang="es">
                <a:solidFill>
                  <a:schemeClr val="dk1"/>
                </a:solidFill>
              </a:rPr>
              <a:t> </a:t>
            </a:r>
            <a:r>
              <a:rPr lang="es">
                <a:solidFill>
                  <a:schemeClr val="dk1"/>
                </a:solidFill>
              </a:rPr>
              <a:t>  </a:t>
            </a:r>
            <a:r>
              <a:rPr b="1" lang="es">
                <a:solidFill>
                  <a:schemeClr val="dk1"/>
                </a:solidFill>
              </a:rPr>
              <a:t>Recuerda entrar al kahoot usando la cuenta Premium de Coder </a:t>
            </a:r>
            <a:br>
              <a:rPr b="1" lang="es">
                <a:solidFill>
                  <a:schemeClr val="dk1"/>
                </a:solidFill>
              </a:rPr>
            </a:br>
            <a:r>
              <a:rPr lang="es">
                <a:solidFill>
                  <a:schemeClr val="dk1"/>
                </a:solidFill>
              </a:rPr>
              <a:t>Haz click en “Empezar” y luego clickea la opción de “Modo clásico”. Obtendrás un pin para compartir con los estudiantes para que puedan ingresar al juego desde su dispositivo y comenzar a jugar. 💪🏼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31a0dbb67a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131a0dbb67a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s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Requerimientos técnicos: </a:t>
            </a:r>
            <a:r>
              <a:rPr lang="es" sz="15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2"/>
              </a:rPr>
              <a:t>https://www.ibm.com/ar-es/products/cognos-analytics</a:t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s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Requerimientos técnicos:  https://www.microstrategy.com/es</a:t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31a0dbb67a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131a0dbb67a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s" sz="1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Requerimientos técnicos: https://www.qlik.com/es-es</a:t>
            </a:r>
            <a:endParaRPr b="1" sz="1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31a0dbb67a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g131a0dbb67a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s" sz="1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Requerimientos técnicos: https://www.qlik.com/es-es</a:t>
            </a:r>
            <a:endParaRPr b="1" sz="1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que se puede llevar a cabo en formato “Breakout Rooms”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el profesor: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breakout rooms para los equipos. De no saber cómo, favor de revisar el siguiente tutorial: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lphaL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PPT: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https://docs.google.com/presentation/d/1vieCGzAPuYf5vWsu8Xgbn_2Ax4QNLnXO/edit?usp=sharing&amp;ouid=103396586770751045195&amp;rtpof=true&amp;sd=true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lphaL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video: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https://www.youtube.com/watch?v=PJL8iYTIY3E&amp;feature=youtu.be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recomienda que los equipos sean de números pares, máximo 4 participantes por equipo y de así requerirse, ser acompañados por un tutor. 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31a0dbb67a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131a0dbb67a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Glosario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Repasa y define rápidamente los conceptos centrales acumulados. Ayuda a los estudiantes a recuperar aquellos saberes que se darán por dados.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incorporarse links e imágenes que apoyen al concepto presentado.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Completar el resumen con palabras claves de lo visto. En caso de cerrar con el “mapa de conceptos” se puede sacar.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cf09a8e5b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11cf09a8e5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cf09a8e5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11cf09a8e5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12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2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" name="Google Shape;32;p1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3" name="Google Shape;33;p122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g11cf09a8e5b_0_15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31a0dbb67a_0_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g131a0dbb67a_0_1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g131a0dbb67a_0_1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g131a0dbb67a_0_55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1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1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1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1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1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1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11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2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es.statista.com/grafico/17539/datos-creados-online-en-un-minuto/" TargetMode="External"/><Relationship Id="rId4" Type="http://schemas.openxmlformats.org/officeDocument/2006/relationships/image" Target="../media/image5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Relationship Id="rId4" Type="http://schemas.openxmlformats.org/officeDocument/2006/relationships/image" Target="../media/image13.png"/><Relationship Id="rId9" Type="http://schemas.openxmlformats.org/officeDocument/2006/relationships/slide" Target="/ppt/slides/slide45.xml"/><Relationship Id="rId5" Type="http://schemas.openxmlformats.org/officeDocument/2006/relationships/image" Target="../media/image25.png"/><Relationship Id="rId6" Type="http://schemas.openxmlformats.org/officeDocument/2006/relationships/image" Target="../media/image19.png"/><Relationship Id="rId7" Type="http://schemas.openxmlformats.org/officeDocument/2006/relationships/slide" Target="/ppt/slides/slide8.xml"/><Relationship Id="rId8" Type="http://schemas.openxmlformats.org/officeDocument/2006/relationships/slide" Target="/ppt/slides/slide29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41.png"/><Relationship Id="rId7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gif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.png"/><Relationship Id="rId4" Type="http://schemas.openxmlformats.org/officeDocument/2006/relationships/image" Target="../media/image47.jpg"/><Relationship Id="rId5" Type="http://schemas.openxmlformats.org/officeDocument/2006/relationships/image" Target="../media/image4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.png"/><Relationship Id="rId4" Type="http://schemas.openxmlformats.org/officeDocument/2006/relationships/image" Target="../media/image49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gif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.png"/><Relationship Id="rId4" Type="http://schemas.openxmlformats.org/officeDocument/2006/relationships/image" Target="../media/image4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4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png"/><Relationship Id="rId4" Type="http://schemas.openxmlformats.org/officeDocument/2006/relationships/image" Target="../media/image5.png"/><Relationship Id="rId5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0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Relationship Id="rId5" Type="http://schemas.openxmlformats.org/officeDocument/2006/relationships/image" Target="../media/image59.png"/><Relationship Id="rId6" Type="http://schemas.openxmlformats.org/officeDocument/2006/relationships/image" Target="../media/image56.png"/><Relationship Id="rId7" Type="http://schemas.openxmlformats.org/officeDocument/2006/relationships/image" Target="../media/image60.jpg"/><Relationship Id="rId8" Type="http://schemas.openxmlformats.org/officeDocument/2006/relationships/image" Target="../media/image6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8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" name="Google Shape;48;p18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" name="Google Shape;49;p18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4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Tecnologías de bases de datos relacionales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cf09a8e5b_0_181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BD relacionales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" name="Google Shape;157;g11cf09a8e5b_0_181"/>
          <p:cNvSpPr txBox="1"/>
          <p:nvPr/>
        </p:nvSpPr>
        <p:spPr>
          <a:xfrm>
            <a:off x="457725" y="2211625"/>
            <a:ext cx="42168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Responden al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Modelo de Datos relacional propuesto por Edward Frank Codd en 1970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tal cual como podemos observar en la siguiente imagen: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8" name="Google Shape;158;g11cf09a8e5b_0_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0375" y="1341100"/>
            <a:ext cx="3737374" cy="2461291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" name="Google Shape;159;g11cf09a8e5b_0_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7075" y="3326125"/>
            <a:ext cx="2349825" cy="105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cf09a8e5b_0_18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Microsoft SQL Server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5" name="Google Shape;165;g11cf09a8e5b_0_189"/>
          <p:cNvSpPr txBox="1"/>
          <p:nvPr/>
        </p:nvSpPr>
        <p:spPr>
          <a:xfrm>
            <a:off x="473350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un sistema de gestión de bases de datos relacionales (RDBMS) que admite una amplia variedad de aplicaciones de procesamiento de transacciones, inteligencia empresarial y análisis en entornos informáticos corporativos. 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cf09a8e5b_0_19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MySQL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" name="Google Shape;171;g11cf09a8e5b_0_195"/>
          <p:cNvSpPr txBox="1"/>
          <p:nvPr/>
        </p:nvSpPr>
        <p:spPr>
          <a:xfrm>
            <a:off x="473350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un sistema de gestión de bases de datos relacional, desarrollado bajo una licencia dual: Licencia pública general / Licencia Comercial por Oracle Corporation. A su vez también, es una de las bases de datos más populares en general junto a Oracle y SQL Server.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cf09a8e5b_0_20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PostgreSQL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7" name="Google Shape;177;g11cf09a8e5b_0_200"/>
          <p:cNvSpPr txBox="1"/>
          <p:nvPr/>
        </p:nvSpPr>
        <p:spPr>
          <a:xfrm>
            <a:off x="473350" y="1908175"/>
            <a:ext cx="38346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un sistema gestor de bases de datos relacionales, orientado a objetos, multiplataforma y open source. Está desarrollado desde 1996 por la comunidad de SGBD POSGRES.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Otras: Oracle Database, IMB DB2, Access, SQL Cloud.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cf09a8e5b_0_205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Tecnologías de bases de datos no relacionales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cf09a8e5b_0_209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BD no relacionales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8" name="Google Shape;188;g11cf09a8e5b_0_209"/>
          <p:cNvSpPr txBox="1"/>
          <p:nvPr/>
        </p:nvSpPr>
        <p:spPr>
          <a:xfrm>
            <a:off x="457725" y="2211625"/>
            <a:ext cx="42168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Modelo propuesto por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Carlo Strozzi en 1998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como una base de datos "relacional" de código abierto y liviana que no usa SQL, desarrollado en principio para datos web (no estructurados) y por la necesidad de un procesamiento más rápido.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9" name="Google Shape;189;g11cf09a8e5b_0_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125" y="1187625"/>
            <a:ext cx="2562600" cy="276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1cf09a8e5b_0_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975" y="3621998"/>
            <a:ext cx="2899950" cy="96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cf09a8e5b_0_22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NoSQL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6" name="Google Shape;196;g11cf09a8e5b_0_224"/>
          <p:cNvSpPr txBox="1"/>
          <p:nvPr/>
        </p:nvSpPr>
        <p:spPr>
          <a:xfrm>
            <a:off x="473350" y="1495500"/>
            <a:ext cx="71694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 datos masivos, reciben el nombre de </a:t>
            </a:r>
            <a:r>
              <a:rPr b="1"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Big Data,</a:t>
            </a: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y el tipo de tecnología que ha surgido para tratar de poner solución a muchos de estos problemas se conoce como</a:t>
            </a:r>
            <a:r>
              <a:rPr b="1"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NoSQL.</a:t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 sistemas NoSQL no solo pueden manejar datos estructurados y no estructurados, sino que también </a:t>
            </a:r>
            <a:r>
              <a:rPr b="1" lang="es" sz="2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pueden procesar Big Data no estructurado rápidamente</a:t>
            </a:r>
            <a:endParaRPr b="1" sz="2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cf09a8e5b_0_229"/>
          <p:cNvSpPr txBox="1"/>
          <p:nvPr/>
        </p:nvSpPr>
        <p:spPr>
          <a:xfrm>
            <a:off x="1212450" y="345975"/>
            <a:ext cx="6719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Internet en 1 minuto - Big Data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2" name="Google Shape;202;g11cf09a8e5b_0_229"/>
          <p:cNvSpPr txBox="1"/>
          <p:nvPr/>
        </p:nvSpPr>
        <p:spPr>
          <a:xfrm>
            <a:off x="464750" y="4637850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statista.com</a:t>
            </a:r>
            <a:endParaRPr b="0" i="1" sz="11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3" name="Google Shape;203;g11cf09a8e5b_0_229"/>
          <p:cNvPicPr preferRelativeResize="0"/>
          <p:nvPr/>
        </p:nvPicPr>
        <p:blipFill rotWithShape="1">
          <a:blip r:embed="rId4">
            <a:alphaModFix/>
          </a:blip>
          <a:srcRect b="15761" l="0" r="0" t="26525"/>
          <a:stretch/>
        </p:blipFill>
        <p:spPr>
          <a:xfrm>
            <a:off x="1789862" y="1097903"/>
            <a:ext cx="5564274" cy="3457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cf09a8e5b_0_238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¿Por qué usar bases de datos NoSQL?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9" name="Google Shape;209;g11cf09a8e5b_0_238"/>
          <p:cNvSpPr txBox="1"/>
          <p:nvPr/>
        </p:nvSpPr>
        <p:spPr>
          <a:xfrm>
            <a:off x="473350" y="2031175"/>
            <a:ext cx="3834600" cy="20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👉 Evitar la complejidad innecesaria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👉 Conseguir un alto rendimiento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👉Escalabilidad horizontal y hardware de bajo costo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👉 Transformar la famosa frase: “One size fit’s it all”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0" name="Google Shape;210;g11cf09a8e5b_0_238"/>
          <p:cNvSpPr txBox="1"/>
          <p:nvPr/>
        </p:nvSpPr>
        <p:spPr>
          <a:xfrm>
            <a:off x="4527575" y="2031175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1" name="Google Shape;211;g11cf09a8e5b_0_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548" y="2094762"/>
            <a:ext cx="4260200" cy="16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4"/>
          <p:cNvSpPr txBox="1"/>
          <p:nvPr/>
        </p:nvSpPr>
        <p:spPr>
          <a:xfrm>
            <a:off x="1461300" y="22529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Stack Tecnológico I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" name="Google Shape;55;p44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</a:t>
            </a: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20</a:t>
            </a:r>
            <a:r>
              <a:rPr b="1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b="0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DATA SCIENCE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cf09a8e5b_0_245"/>
          <p:cNvSpPr txBox="1"/>
          <p:nvPr/>
        </p:nvSpPr>
        <p:spPr>
          <a:xfrm>
            <a:off x="1212450" y="345975"/>
            <a:ext cx="6719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Ejemplo de consulta SQL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7" name="Google Shape;217;g11cf09a8e5b_0_245"/>
          <p:cNvSpPr txBox="1"/>
          <p:nvPr/>
        </p:nvSpPr>
        <p:spPr>
          <a:xfrm>
            <a:off x="1241550" y="1801350"/>
            <a:ext cx="6660900" cy="1540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SELECT p.FirstName, p.LastName, a.City, cd.Detail</a:t>
            </a:r>
            <a:endParaRPr sz="1300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FROM Person p</a:t>
            </a:r>
            <a:endParaRPr sz="1300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JOIN ContactDetail cd ON cd.PersonId = p.Id</a:t>
            </a:r>
            <a:endParaRPr sz="1300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JOIN ContactDetailType cdt ON </a:t>
            </a:r>
            <a:r>
              <a:rPr lang="es" sz="700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cdt</a:t>
            </a:r>
            <a:r>
              <a:rPr lang="es" sz="1300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.Id = cd.TypeId</a:t>
            </a:r>
            <a:endParaRPr sz="1300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JOIN Address a ON a.PersonId = p.Id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cf09a8e5b_0_252"/>
          <p:cNvSpPr txBox="1"/>
          <p:nvPr/>
        </p:nvSpPr>
        <p:spPr>
          <a:xfrm>
            <a:off x="1212450" y="345975"/>
            <a:ext cx="6719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Ejemplo de consulta no SQL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3" name="Google Shape;223;g11cf09a8e5b_0_252"/>
          <p:cNvSpPr txBox="1"/>
          <p:nvPr/>
        </p:nvSpPr>
        <p:spPr>
          <a:xfrm>
            <a:off x="1241575" y="1121973"/>
            <a:ext cx="6660900" cy="3537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	“Id”: “1”,</a:t>
            </a:r>
            <a:endParaRPr sz="1000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“firstName”: “Thomas”,</a:t>
            </a:r>
            <a:endParaRPr sz="1000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	“lastName”: “Andersen”,</a:t>
            </a:r>
            <a:endParaRPr sz="1000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“addresses”:  [</a:t>
            </a:r>
            <a:endParaRPr sz="1000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	{</a:t>
            </a:r>
            <a:endParaRPr sz="1000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		“line1”: “100 Some Street”,</a:t>
            </a:r>
            <a:endParaRPr sz="1000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“line2”: “Unit 1”,</a:t>
            </a:r>
            <a:endParaRPr sz="1000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“city”: “Seattle”,</a:t>
            </a:r>
            <a:endParaRPr sz="1000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“state”: “WA”,</a:t>
            </a:r>
            <a:endParaRPr sz="1000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“zip”: “98012”</a:t>
            </a:r>
            <a:endParaRPr sz="1000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000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“contactDetails”: [</a:t>
            </a:r>
            <a:endParaRPr sz="1000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	{“email”: “thomas@anderson.com”},</a:t>
            </a:r>
            <a:endParaRPr sz="1000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{“phone”: “*1 555 555-5555”, “extension”: 5555},</a:t>
            </a:r>
            <a:endParaRPr sz="1000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00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cf09a8e5b_0_25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bases NoSQL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9" name="Google Shape;229;g11cf09a8e5b_0_258"/>
          <p:cNvSpPr txBox="1"/>
          <p:nvPr/>
        </p:nvSpPr>
        <p:spPr>
          <a:xfrm>
            <a:off x="473350" y="2031175"/>
            <a:ext cx="38346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MongoDB</a:t>
            </a: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 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una base de datos orientada 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documentos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Esto quiere decir que en lugar de guardar los datos en registros, guarda los datos en documentos. Estos documentos son almacenados en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BSON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que es una representación binaria de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JSON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0" name="Google Shape;230;g11cf09a8e5b_0_258"/>
          <p:cNvSpPr txBox="1"/>
          <p:nvPr/>
        </p:nvSpPr>
        <p:spPr>
          <a:xfrm>
            <a:off x="4551600" y="2031175"/>
            <a:ext cx="40629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Apache Cassandra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trata de un software NoSQL distribuido y basado en un modelo de almacenamiento de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«clave-valor»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de código abierto que está escrita en Java. Permite grandes volúmenes de datos en forma distribuida.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cf09a8e5b_0_26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bases NoSQL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6" name="Google Shape;236;g11cf09a8e5b_0_267"/>
          <p:cNvSpPr txBox="1"/>
          <p:nvPr/>
        </p:nvSpPr>
        <p:spPr>
          <a:xfrm>
            <a:off x="473350" y="2031175"/>
            <a:ext cx="38346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Redis</a:t>
            </a: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un motor de base de datos en memoria, basado en el almacenamiento en tablas de hashes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(clave/valor)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pero que opcionalmente puede ser usada como una base de datos durable o persistente.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7" name="Google Shape;237;g11cf09a8e5b_0_267"/>
          <p:cNvSpPr txBox="1"/>
          <p:nvPr/>
        </p:nvSpPr>
        <p:spPr>
          <a:xfrm>
            <a:off x="4551600" y="2031175"/>
            <a:ext cx="4062900" cy="13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Neo4j</a:t>
            </a: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una base de datos open-source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orientada a grafos escrita en java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Con este tipo de base de datos NO SQL puedo guardar información en formato de nodos y relacionales.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5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Otras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Hbase, CouchDB, No Sql Cloud 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cf09a8e5b_0_273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Ventajas y desventajas bases SQL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1a0dbb67a_0_124"/>
          <p:cNvSpPr txBox="1"/>
          <p:nvPr/>
        </p:nvSpPr>
        <p:spPr>
          <a:xfrm>
            <a:off x="954349" y="2873250"/>
            <a:ext cx="457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8" name="Google Shape;248;g131a0dbb67a_0_124"/>
          <p:cNvGraphicFramePr/>
          <p:nvPr/>
        </p:nvGraphicFramePr>
        <p:xfrm>
          <a:off x="449825" y="1947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{690900AB-2D66-442D-9EC7-159D9114B95A}</a:tableStyleId>
              </a:tblPr>
              <a:tblGrid>
                <a:gridCol w="4122175"/>
                <a:gridCol w="4122175"/>
              </a:tblGrid>
              <a:tr h="42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Ventajas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Desventajas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solidFill>
                      <a:srgbClr val="EAFF6A"/>
                    </a:solidFill>
                  </a:tcPr>
                </a:tc>
              </a:tr>
              <a:tr h="38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Simplicidad del modelo:</a:t>
                      </a:r>
                      <a:r>
                        <a:rPr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Muy simple, no requiere consultas complejas</a:t>
                      </a:r>
                      <a:endParaRPr sz="12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Mantenimiento: </a:t>
                      </a:r>
                      <a:r>
                        <a:rPr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dificil por acumulacion de datos en el tiempo</a:t>
                      </a:r>
                      <a:endParaRPr sz="12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Fácil uso:</a:t>
                      </a:r>
                      <a:r>
                        <a:rPr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usuarios pueden acceder/recuperar fácilmente la información requerida en segundos sin caer en la complejidad.</a:t>
                      </a:r>
                      <a:endParaRPr sz="12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Costo: </a:t>
                      </a:r>
                      <a:r>
                        <a:rPr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 generan costos fijos y variables por mantenimiento</a:t>
                      </a:r>
                      <a:endParaRPr sz="12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338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Precision: </a:t>
                      </a:r>
                      <a:r>
                        <a:rPr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bien definidas y organizadas, no duplicados. </a:t>
                      </a:r>
                      <a:endParaRPr sz="12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Almacenamiento físico: </a:t>
                      </a:r>
                      <a:r>
                        <a:rPr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requiere mucha memoria física.</a:t>
                      </a:r>
                      <a:endParaRPr sz="12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16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Integridad de datos: </a:t>
                      </a:r>
                      <a:r>
                        <a:rPr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brindan coherencia en todas las tablas.</a:t>
                      </a:r>
                      <a:endParaRPr sz="12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Poca escalabilidad: </a:t>
                      </a:r>
                      <a:r>
                        <a:rPr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los datos no son escalables en diferentes servidores de almacenamiento físico</a:t>
                      </a:r>
                      <a:endParaRPr sz="12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36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Normalización: </a:t>
                      </a:r>
                      <a:r>
                        <a:rPr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 divide la información en partes manejables para reducir el tamaño del almacenamiento</a:t>
                      </a:r>
                      <a:endParaRPr sz="12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Estructura compleja: </a:t>
                      </a:r>
                      <a:r>
                        <a:rPr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sólo puede almacenar datos en forma tabular, dificultando representación compleja.</a:t>
                      </a:r>
                      <a:endParaRPr sz="12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17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Colaboración: </a:t>
                      </a:r>
                      <a:r>
                        <a:rPr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muchos usuarios interactuando al tiempo</a:t>
                      </a:r>
                      <a:endParaRPr sz="12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Reducción de performance en tiempo: </a:t>
                      </a:r>
                      <a:r>
                        <a:rPr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mayor complejidad</a:t>
                      </a:r>
                      <a:endParaRPr sz="12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416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Integridad y Seguridad: </a:t>
                      </a:r>
                      <a:r>
                        <a:rPr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Sistemas medianamente confiables</a:t>
                      </a:r>
                      <a:r>
                        <a:rPr b="1"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endParaRPr sz="12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Menor tiempo de respuesta: </a:t>
                      </a:r>
                      <a:r>
                        <a:rPr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muchos datos poca eficiencia</a:t>
                      </a:r>
                      <a:endParaRPr sz="12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1a0dbb67a_0_132"/>
          <p:cNvSpPr txBox="1"/>
          <p:nvPr/>
        </p:nvSpPr>
        <p:spPr>
          <a:xfrm>
            <a:off x="954349" y="2873250"/>
            <a:ext cx="457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4" name="Google Shape;254;g131a0dbb67a_0_132"/>
          <p:cNvGraphicFramePr/>
          <p:nvPr/>
        </p:nvGraphicFramePr>
        <p:xfrm>
          <a:off x="449825" y="3775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{690900AB-2D66-442D-9EC7-159D9114B95A}</a:tableStyleId>
              </a:tblPr>
              <a:tblGrid>
                <a:gridCol w="4122175"/>
                <a:gridCol w="4122175"/>
              </a:tblGrid>
              <a:tr h="42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Ventajas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Desventajas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solidFill>
                      <a:srgbClr val="EAFF6A"/>
                    </a:solidFill>
                  </a:tcPr>
                </a:tc>
              </a:tr>
              <a:tr h="38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Modelo flexible:</a:t>
                      </a:r>
                      <a:r>
                        <a:rPr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puede almacenar y combinar cualquier tipo de datos, tanto estructurados como no estructurados</a:t>
                      </a:r>
                      <a:endParaRPr sz="12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Falta de estandarización: </a:t>
                      </a:r>
                      <a:r>
                        <a:rPr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 existe un estándar que defina reglas y roles de las bases de datos NoSQL. </a:t>
                      </a:r>
                      <a:endParaRPr sz="12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Modelo de datos en evolución:</a:t>
                      </a:r>
                      <a:r>
                        <a:rPr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permite actualizar dinámicamente el esquema para evolucionar con los requisitos cambiantes sin interrupciones.</a:t>
                      </a:r>
                      <a:endParaRPr sz="12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Algunos problemas de backup: </a:t>
                      </a:r>
                      <a:r>
                        <a:rPr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 está del todo desarrollado este ámbito en este tipo de bases de datos.</a:t>
                      </a:r>
                      <a:endParaRPr sz="12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338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Fácil escalamiento: </a:t>
                      </a:r>
                      <a:r>
                        <a:rPr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pueden escalar para adaptarse a cualquier tipo de crecimiento de datos manteniendo un bajo costo.</a:t>
                      </a:r>
                      <a:endParaRPr sz="12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Consistencia: </a:t>
                      </a:r>
                      <a:r>
                        <a:rPr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NoSQL prioriza la escalabilidad y el rendimiento, pero cuando se trata de la consistencia de los datos no es tan eficiente.</a:t>
                      </a:r>
                      <a:endParaRPr sz="12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16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Alto performance: </a:t>
                      </a:r>
                      <a:r>
                        <a:rPr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gran rendimiento, medido en términos de rendimiento y latencia (retraso entre la solicitud y la respuesta real).</a:t>
                      </a:r>
                      <a:endParaRPr sz="12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Difícil mantenimiento: </a:t>
                      </a:r>
                      <a:r>
                        <a:rPr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pueden llegar a ser costosos y requerir de personal especializado</a:t>
                      </a:r>
                      <a:endParaRPr sz="12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36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Acceso libre: </a:t>
                      </a:r>
                      <a:r>
                        <a:rPr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 requieren tarifas de licencia costosas y pueden ejecutarse en hardware económico, lo que hace que su implementación sea rentable.</a:t>
                      </a:r>
                      <a:endParaRPr sz="12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Poco nivel de madurez: </a:t>
                      </a:r>
                      <a:r>
                        <a:rPr lang="es" sz="12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Son relativamente más nuevas que las bases relacionales por ende tienen todavía mucho por mejorar.</a:t>
                      </a:r>
                      <a:endParaRPr sz="12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g131a0dbb67a_0_195"/>
          <p:cNvGrpSpPr/>
          <p:nvPr/>
        </p:nvGrpSpPr>
        <p:grpSpPr>
          <a:xfrm>
            <a:off x="473371" y="619433"/>
            <a:ext cx="738905" cy="738905"/>
            <a:chOff x="575612" y="1950748"/>
            <a:chExt cx="431100" cy="431100"/>
          </a:xfrm>
        </p:grpSpPr>
        <p:sp>
          <p:nvSpPr>
            <p:cNvPr id="260" name="Google Shape;260;g131a0dbb67a_0_195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1" name="Google Shape;261;g131a0dbb67a_0_195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Google Shape;262;g131a0dbb67a_0_195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3" name="Google Shape;263;g131a0dbb67a_0_195"/>
          <p:cNvSpPr txBox="1"/>
          <p:nvPr/>
        </p:nvSpPr>
        <p:spPr>
          <a:xfrm>
            <a:off x="473350" y="162610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¿Qué casos de implementación en la industria conoces o has escuchado hablar, tanto de SQL como de NoSQL en empresas?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4" name="Google Shape;264;g131a0dbb67a_0_195"/>
          <p:cNvSpPr txBox="1"/>
          <p:nvPr/>
        </p:nvSpPr>
        <p:spPr>
          <a:xfrm>
            <a:off x="473350" y="37734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Escribe en el chat de Zoom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1a0dbb67a_0_204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0" name="Google Shape;270;g131a0dbb67a_0_204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5"/>
          <p:cNvSpPr txBox="1"/>
          <p:nvPr/>
        </p:nvSpPr>
        <p:spPr>
          <a:xfrm>
            <a:off x="1461288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Lenguajes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Data Science</a:t>
            </a:r>
            <a:endParaRPr b="1" i="0" sz="4000" u="none" cap="none" strike="noStrik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1362" y="1250837"/>
            <a:ext cx="2042550" cy="31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3288" y="131397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51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209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45"/>
          <p:cNvSpPr txBox="1"/>
          <p:nvPr/>
        </p:nvSpPr>
        <p:spPr>
          <a:xfrm>
            <a:off x="472700" y="468275"/>
            <a:ext cx="232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Temario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" name="Google Shape;65;p45"/>
          <p:cNvSpPr txBox="1"/>
          <p:nvPr/>
        </p:nvSpPr>
        <p:spPr>
          <a:xfrm>
            <a:off x="132055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19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6" name="Google Shape;66;p45"/>
          <p:cNvCxnSpPr/>
          <p:nvPr/>
        </p:nvCxnSpPr>
        <p:spPr>
          <a:xfrm>
            <a:off x="139527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" name="Google Shape;67;p45"/>
          <p:cNvSpPr txBox="1"/>
          <p:nvPr/>
        </p:nvSpPr>
        <p:spPr>
          <a:xfrm>
            <a:off x="1320125" y="196997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Nombre de la clase</a:t>
            </a:r>
            <a:endParaRPr b="1" i="0" sz="15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" name="Google Shape;68;p45"/>
          <p:cNvSpPr txBox="1"/>
          <p:nvPr/>
        </p:nvSpPr>
        <p:spPr>
          <a:xfrm>
            <a:off x="3593075" y="1487775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20</a:t>
            </a:r>
            <a:endParaRPr b="1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9" name="Google Shape;69;p45"/>
          <p:cNvCxnSpPr/>
          <p:nvPr/>
        </p:nvCxnSpPr>
        <p:spPr>
          <a:xfrm>
            <a:off x="3667800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45"/>
          <p:cNvSpPr txBox="1"/>
          <p:nvPr/>
        </p:nvSpPr>
        <p:spPr>
          <a:xfrm>
            <a:off x="3749375" y="1947175"/>
            <a:ext cx="164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Stack tecnológico I</a:t>
            </a:r>
            <a:endParaRPr b="1" i="0" sz="1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" name="Google Shape;71;p45"/>
          <p:cNvSpPr txBox="1"/>
          <p:nvPr/>
        </p:nvSpPr>
        <p:spPr>
          <a:xfrm>
            <a:off x="586560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21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2" name="Google Shape;72;p45"/>
          <p:cNvCxnSpPr/>
          <p:nvPr/>
        </p:nvCxnSpPr>
        <p:spPr>
          <a:xfrm>
            <a:off x="594032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45"/>
          <p:cNvSpPr txBox="1"/>
          <p:nvPr/>
        </p:nvSpPr>
        <p:spPr>
          <a:xfrm>
            <a:off x="6021900" y="1947175"/>
            <a:ext cx="164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Stack tecnologico II</a:t>
            </a:r>
            <a:endParaRPr b="1" i="0" sz="15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4" name="Google Shape;74;p45"/>
          <p:cNvCxnSpPr/>
          <p:nvPr/>
        </p:nvCxnSpPr>
        <p:spPr>
          <a:xfrm>
            <a:off x="141070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45"/>
          <p:cNvCxnSpPr/>
          <p:nvPr/>
        </p:nvCxnSpPr>
        <p:spPr>
          <a:xfrm>
            <a:off x="3683225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Google Shape;76;p45"/>
          <p:cNvCxnSpPr/>
          <p:nvPr/>
        </p:nvCxnSpPr>
        <p:spPr>
          <a:xfrm>
            <a:off x="595575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45"/>
          <p:cNvSpPr txBox="1"/>
          <p:nvPr/>
        </p:nvSpPr>
        <p:spPr>
          <a:xfrm>
            <a:off x="1395275" y="2972363"/>
            <a:ext cx="16461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Lorem ipsum 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Lorem ipsum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Lorem ipsum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" name="Google Shape;78;p45"/>
          <p:cNvSpPr txBox="1"/>
          <p:nvPr/>
        </p:nvSpPr>
        <p:spPr>
          <a:xfrm>
            <a:off x="5955750" y="2972363"/>
            <a:ext cx="16461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Lorem ipsum 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Lorem ipsum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Lorem ipsum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" name="Google Shape;79;p45"/>
          <p:cNvSpPr txBox="1"/>
          <p:nvPr/>
        </p:nvSpPr>
        <p:spPr>
          <a:xfrm>
            <a:off x="3675513" y="2972363"/>
            <a:ext cx="16461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b="0" i="0" lang="es" sz="12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Lorem ipsum</a:t>
            </a:r>
            <a:r>
              <a:rPr b="0" i="0" lang="es" sz="12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b="0" i="0" lang="es" sz="12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Lorem ipsum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b="0" i="0" lang="es" sz="12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Lorem ipsum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1a0dbb67a_0_20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6" name="Google Shape;286;g131a0dbb67a_0_209"/>
          <p:cNvSpPr txBox="1"/>
          <p:nvPr/>
        </p:nvSpPr>
        <p:spPr>
          <a:xfrm>
            <a:off x="473350" y="1908175"/>
            <a:ext cx="38346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Entorno y lenguaje de programación con un enfoque al análisis estadístico. Se trata de uno de los lenguajes de programación más utilizados en investigación científica.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 proporciona una amplia variedad de técnicas estadísticas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(modelos lineales y no lineales, pruebas estadísticas clásicas, análisis de series temporales, clasificación, agrupamiento, etc), generación de gráficos y es altamente extensible.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7" name="Google Shape;287;g131a0dbb67a_0_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0407" y="2378115"/>
            <a:ext cx="2700337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1a0dbb67a_0_216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¿Cómo se visualiza R?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3" name="Google Shape;293;g131a0dbb67a_0_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0800" y="1086525"/>
            <a:ext cx="6322400" cy="3480376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1a0dbb67a_0_22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¿Un poco rústico verdad?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9" name="Google Shape;299;g131a0dbb67a_0_225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realidad, es que la interfaz gráfica de R, no es realmente muy atractiva e intuitiva 😏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por ello, que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nuestras clases prácticas trabajaremos con RStudio, el IDE de R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1a0dbb67a_0_231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Entorno de desarrollo integrado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1a0dbb67a_0_23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 un IDE?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0" name="Google Shape;310;g131a0dbb67a_0_235"/>
          <p:cNvSpPr txBox="1"/>
          <p:nvPr/>
        </p:nvSpPr>
        <p:spPr>
          <a:xfrm>
            <a:off x="473350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entorno de desarrollo integrado o entorno de desarrollo interactivo, en inglés Integrated Development Environment,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una aplicación informática que proporciona servicios integrales para facilitarle al desarrollador o programador el desarrollo de software.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este caso en particular RStudio, nos brindará una interfaz mucho más cómoda y amigable para trabajar con R.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11" name="Google Shape;311;g131a0dbb67a_0_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575" y="956638"/>
            <a:ext cx="3230224" cy="323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1a0dbb67a_0_24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Beneficios de RStudio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7" name="Google Shape;317;g131a0dbb67a_0_242"/>
          <p:cNvSpPr txBox="1"/>
          <p:nvPr/>
        </p:nvSpPr>
        <p:spPr>
          <a:xfrm>
            <a:off x="473350" y="1908175"/>
            <a:ext cx="3834600" cy="19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más importantes a mencionar son: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👉 Autocompletado.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👉 Reconocimiento de sintaxis de programación.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👉  Depurador de errores.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👉 Manual de usuarios y ayuda en línea.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18" name="Google Shape;318;g131a0dbb67a_0_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8525" y="2199763"/>
            <a:ext cx="3600213" cy="1361425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1a0dbb67a_0_249"/>
          <p:cNvSpPr txBox="1"/>
          <p:nvPr/>
        </p:nvSpPr>
        <p:spPr>
          <a:xfrm>
            <a:off x="1194475" y="345975"/>
            <a:ext cx="6488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¿Cómo se visualiza RStudio?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4" name="Google Shape;324;g131a0dbb67a_0_249"/>
          <p:cNvSpPr txBox="1"/>
          <p:nvPr/>
        </p:nvSpPr>
        <p:spPr>
          <a:xfrm>
            <a:off x="464750" y="4637850"/>
            <a:ext cx="7056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Link de descarga: </a:t>
            </a:r>
            <a:r>
              <a:rPr lang="es" sz="11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https://rstudio.com/products/rstudio/download/</a:t>
            </a:r>
            <a:endParaRPr sz="11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5" name="Google Shape;325;g131a0dbb67a_0_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850" y="1250425"/>
            <a:ext cx="7056300" cy="3152576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1a0dbb67a_0_25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1a0dbb67a_0_26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6" name="Google Shape;336;g131a0dbb67a_0_262"/>
          <p:cNvSpPr txBox="1"/>
          <p:nvPr/>
        </p:nvSpPr>
        <p:spPr>
          <a:xfrm>
            <a:off x="473350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Lenguaje de programación poderoso y fácil de aprender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Puede ser clasificado como un lenguaje interpretado (ejecuta las instrucciones a medida que las va leyendo) y de alto nivel. Python fue creado a finales de los años 80, por un programador holandés llamado Guido van Rossum, quien sigue siendo aún hoy el líder del desarrollo del lenguaje.</a:t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Todo lo que necesitas para aprender PYTHON ya 🔥" id="337" name="Google Shape;337;g131a0dbb67a_0_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7475" y="2030789"/>
            <a:ext cx="289560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6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5" name="Google Shape;8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2588" y="23273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46"/>
          <p:cNvSpPr txBox="1"/>
          <p:nvPr/>
        </p:nvSpPr>
        <p:spPr>
          <a:xfrm>
            <a:off x="2690411" y="2136588"/>
            <a:ext cx="42813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Clasificar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las principales herramientas para un Científico de Datos y sus características.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1a0dbb67a_0_328"/>
          <p:cNvSpPr txBox="1"/>
          <p:nvPr/>
        </p:nvSpPr>
        <p:spPr>
          <a:xfrm>
            <a:off x="4762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 vs 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343" name="Google Shape;343;g131a0dbb67a_0_328"/>
          <p:cNvGraphicFramePr/>
          <p:nvPr/>
        </p:nvGraphicFramePr>
        <p:xfrm>
          <a:off x="777960" y="142614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{7FEAEA0B-CDB3-45AC-9B75-2589B926AE09}</a:tableStyleId>
              </a:tblPr>
              <a:tblGrid>
                <a:gridCol w="2550100"/>
                <a:gridCol w="2557975"/>
                <a:gridCol w="24800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Características</a:t>
                      </a:r>
                      <a:endParaRPr b="0"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</a:t>
                      </a:r>
                      <a:endParaRPr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Python</a:t>
                      </a:r>
                      <a:endParaRPr b="0"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</a:tr>
              <a:tr h="708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Alcance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(Principalmente) Análisis de datos y modelado estadístico</a:t>
                      </a:r>
                      <a:endParaRPr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Diferentes propósitos: desarrollo de aplicaciones web, ciencia de datos</a:t>
                      </a:r>
                      <a:endParaRPr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708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Usuarios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Estadísticos, Investigadores, Analistas y Científicos de Datos.</a:t>
                      </a:r>
                      <a:endParaRPr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Desarrolladores, Ingenieros y Científicos de Datos.</a:t>
                      </a:r>
                      <a:endParaRPr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02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Flexibilidad 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Librerías disponibles fáciles de usar. </a:t>
                      </a:r>
                      <a:endParaRPr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Fácil para construir nuevos algoritmos desde el inicio.</a:t>
                      </a:r>
                      <a:endParaRPr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Paquetes esenciales 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Tydyverse, caret, ggplot2</a:t>
                      </a:r>
                      <a:endParaRPr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Numpy, pandas, scipy, scikitlearn </a:t>
                      </a:r>
                      <a:endParaRPr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Herramientas de visualización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Ggplot2, plotly, ggmap</a:t>
                      </a:r>
                      <a:endParaRPr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Matplotlib, ploty, seaborn</a:t>
                      </a:r>
                      <a:endParaRPr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31a0dbb67a_0_335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Otros lenguajes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1a0dbb67a_0_33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Julia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4" name="Google Shape;354;g131a0dbb67a_0_339"/>
          <p:cNvSpPr txBox="1"/>
          <p:nvPr/>
        </p:nvSpPr>
        <p:spPr>
          <a:xfrm>
            <a:off x="473350" y="1908175"/>
            <a:ext cx="42429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Lenguaje de programación novedoso creado en 2009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Proporciona DataFrames.jl para trabajar con conjuntos de datos y realizar manipulaciones de datos comunes. Además de trabajar con datos tabulares, los paquetes de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JuliaGraphs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facilitan el trabajo con datos.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Julia puede trabajar con casi todas las bases de datos utilizando los controladores JDBC.jl y ODBC.jl. Se integra fácilmente con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Spark y Python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5" name="Google Shape;355;g131a0dbb67a_0_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6500" y="1842386"/>
            <a:ext cx="2186600" cy="21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1a0dbb67a_0_34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JavaScript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1" name="Google Shape;361;g131a0dbb67a_0_346"/>
          <p:cNvSpPr txBox="1"/>
          <p:nvPr/>
        </p:nvSpPr>
        <p:spPr>
          <a:xfrm>
            <a:off x="473350" y="1908175"/>
            <a:ext cx="38346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JavaScript también es otro lenguaje de programación de ciencia de datos popular para aprender.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utiliza para el desarrollo web por su capacidad de construir páginas web interactivas.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ser la mejor opción para crear y diseñar visualizaciones.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Aunque es un gran lenguaje para aprender, es más útil en ciencia de datos para tareas esenciales como visualizaciones pero no tanto para modelamiento.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62" name="Google Shape;362;g131a0dbb67a_0_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463" y="1908176"/>
            <a:ext cx="2100250" cy="21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31a0dbb67a_0_35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Scala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8" name="Google Shape;368;g131a0dbb67a_0_353"/>
          <p:cNvSpPr txBox="1"/>
          <p:nvPr/>
        </p:nvSpPr>
        <p:spPr>
          <a:xfrm>
            <a:off x="473350" y="1908175"/>
            <a:ext cx="4057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Scala es un </a:t>
            </a:r>
            <a:r>
              <a:rPr b="1" lang="es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poderoso lenguaje de programación</a:t>
            </a:r>
            <a:r>
              <a:rPr lang="es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para ciencia de datos, adecuado para profesionales. Ideal para trabajar con conjuntos de datos de gran volumen. Permite la interoperabilidad con </a:t>
            </a:r>
            <a:r>
              <a:rPr b="1" lang="es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</a:t>
            </a:r>
            <a:r>
              <a:rPr lang="es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lo que brinda muchas oportunidades. Scala también se puede usar con </a:t>
            </a:r>
            <a:r>
              <a:rPr b="1" lang="es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Spark</a:t>
            </a:r>
            <a:r>
              <a:rPr lang="es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para manejar grandes cantidades de datos en silos. Este lenguaje de programación de ciencia de datos también tiene una gran cantidad de librerías.</a:t>
            </a:r>
            <a:endParaRPr sz="13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69" name="Google Shape;369;g131a0dbb67a_0_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427" y="2416875"/>
            <a:ext cx="2646075" cy="10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Visualización de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datos</a:t>
            </a:r>
            <a:endParaRPr b="1" i="0" sz="4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59"/>
          <p:cNvPicPr preferRelativeResize="0"/>
          <p:nvPr/>
        </p:nvPicPr>
        <p:blipFill rotWithShape="1">
          <a:blip r:embed="rId3">
            <a:alphaModFix/>
          </a:blip>
          <a:srcRect b="34730" l="0" r="66529" t="0"/>
          <a:stretch/>
        </p:blipFill>
        <p:spPr>
          <a:xfrm>
            <a:off x="1275300" y="3281151"/>
            <a:ext cx="694450" cy="6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7390" y="3256057"/>
            <a:ext cx="602079" cy="69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9"/>
          <p:cNvPicPr preferRelativeResize="0"/>
          <p:nvPr/>
        </p:nvPicPr>
        <p:blipFill rotWithShape="1">
          <a:blip r:embed="rId5">
            <a:alphaModFix/>
          </a:blip>
          <a:srcRect b="0" l="0" r="69874" t="0"/>
          <a:stretch/>
        </p:blipFill>
        <p:spPr>
          <a:xfrm>
            <a:off x="4247129" y="3341388"/>
            <a:ext cx="602075" cy="52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9"/>
          <p:cNvPicPr preferRelativeResize="0"/>
          <p:nvPr/>
        </p:nvPicPr>
        <p:blipFill rotWithShape="1">
          <a:blip r:embed="rId6">
            <a:alphaModFix/>
          </a:blip>
          <a:srcRect b="47641" l="34824" r="31888" t="18743"/>
          <a:stretch/>
        </p:blipFill>
        <p:spPr>
          <a:xfrm>
            <a:off x="7206138" y="3281150"/>
            <a:ext cx="602076" cy="60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9"/>
          <p:cNvPicPr preferRelativeResize="0"/>
          <p:nvPr/>
        </p:nvPicPr>
        <p:blipFill rotWithShape="1">
          <a:blip r:embed="rId7">
            <a:alphaModFix/>
          </a:blip>
          <a:srcRect b="0" l="0" r="70162" t="0"/>
          <a:stretch/>
        </p:blipFill>
        <p:spPr>
          <a:xfrm>
            <a:off x="5680449" y="3256050"/>
            <a:ext cx="694449" cy="595146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9"/>
          <p:cNvSpPr/>
          <p:nvPr/>
        </p:nvSpPr>
        <p:spPr>
          <a:xfrm>
            <a:off x="2877375" y="1189638"/>
            <a:ext cx="3491700" cy="429600"/>
          </a:xfrm>
          <a:prstGeom prst="roundRect">
            <a:avLst>
              <a:gd fmla="val 16667" name="adj"/>
            </a:avLst>
          </a:prstGeom>
          <a:solidFill>
            <a:srgbClr val="EAFF6A"/>
          </a:solidFill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Herramientas de visualización de datos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85" name="Google Shape;385;p59"/>
          <p:cNvCxnSpPr/>
          <p:nvPr/>
        </p:nvCxnSpPr>
        <p:spPr>
          <a:xfrm>
            <a:off x="1609775" y="2064338"/>
            <a:ext cx="5929800" cy="10500"/>
          </a:xfrm>
          <a:prstGeom prst="straightConnector1">
            <a:avLst/>
          </a:prstGeom>
          <a:noFill/>
          <a:ln cap="flat" cmpd="sng" w="28575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59"/>
          <p:cNvCxnSpPr/>
          <p:nvPr/>
        </p:nvCxnSpPr>
        <p:spPr>
          <a:xfrm>
            <a:off x="1642175" y="2011600"/>
            <a:ext cx="0" cy="658200"/>
          </a:xfrm>
          <a:prstGeom prst="straightConnector1">
            <a:avLst/>
          </a:prstGeom>
          <a:noFill/>
          <a:ln cap="flat" cmpd="sng" w="28575">
            <a:solidFill>
              <a:srgbClr val="888888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87" name="Google Shape;387;p59"/>
          <p:cNvCxnSpPr/>
          <p:nvPr/>
        </p:nvCxnSpPr>
        <p:spPr>
          <a:xfrm>
            <a:off x="3108425" y="2011600"/>
            <a:ext cx="0" cy="658200"/>
          </a:xfrm>
          <a:prstGeom prst="straightConnector1">
            <a:avLst/>
          </a:prstGeom>
          <a:noFill/>
          <a:ln cap="flat" cmpd="sng" w="28575">
            <a:solidFill>
              <a:srgbClr val="888888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88" name="Google Shape;388;p59"/>
          <p:cNvCxnSpPr/>
          <p:nvPr/>
        </p:nvCxnSpPr>
        <p:spPr>
          <a:xfrm>
            <a:off x="4574675" y="2011600"/>
            <a:ext cx="0" cy="658200"/>
          </a:xfrm>
          <a:prstGeom prst="straightConnector1">
            <a:avLst/>
          </a:prstGeom>
          <a:noFill/>
          <a:ln cap="flat" cmpd="sng" w="28575">
            <a:solidFill>
              <a:srgbClr val="888888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89" name="Google Shape;389;p59"/>
          <p:cNvCxnSpPr/>
          <p:nvPr/>
        </p:nvCxnSpPr>
        <p:spPr>
          <a:xfrm>
            <a:off x="6040925" y="2011600"/>
            <a:ext cx="0" cy="658200"/>
          </a:xfrm>
          <a:prstGeom prst="straightConnector1">
            <a:avLst/>
          </a:prstGeom>
          <a:noFill/>
          <a:ln cap="flat" cmpd="sng" w="28575">
            <a:solidFill>
              <a:srgbClr val="888888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90" name="Google Shape;390;p59"/>
          <p:cNvCxnSpPr/>
          <p:nvPr/>
        </p:nvCxnSpPr>
        <p:spPr>
          <a:xfrm>
            <a:off x="7507175" y="2011600"/>
            <a:ext cx="0" cy="658200"/>
          </a:xfrm>
          <a:prstGeom prst="straightConnector1">
            <a:avLst/>
          </a:prstGeom>
          <a:noFill/>
          <a:ln cap="flat" cmpd="sng" w="28575">
            <a:solidFill>
              <a:srgbClr val="888888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91" name="Google Shape;391;p59"/>
          <p:cNvSpPr/>
          <p:nvPr/>
        </p:nvSpPr>
        <p:spPr>
          <a:xfrm>
            <a:off x="1153675" y="2713825"/>
            <a:ext cx="966300" cy="429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Dash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2" name="Google Shape;392;p59"/>
          <p:cNvSpPr/>
          <p:nvPr/>
        </p:nvSpPr>
        <p:spPr>
          <a:xfrm>
            <a:off x="4140075" y="2713825"/>
            <a:ext cx="966300" cy="429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Power BI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3" name="Google Shape;393;p59"/>
          <p:cNvSpPr/>
          <p:nvPr/>
        </p:nvSpPr>
        <p:spPr>
          <a:xfrm>
            <a:off x="5557775" y="2713813"/>
            <a:ext cx="966300" cy="429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Pentaho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4" name="Google Shape;394;p59"/>
          <p:cNvSpPr/>
          <p:nvPr/>
        </p:nvSpPr>
        <p:spPr>
          <a:xfrm>
            <a:off x="2675352" y="2713825"/>
            <a:ext cx="966300" cy="429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Shiny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5" name="Google Shape;395;p59"/>
          <p:cNvSpPr/>
          <p:nvPr/>
        </p:nvSpPr>
        <p:spPr>
          <a:xfrm>
            <a:off x="7024019" y="2713813"/>
            <a:ext cx="966300" cy="429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Tableau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31a0dbb67a_0_390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Dash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1" name="Google Shape;401;g131a0dbb67a_0_390"/>
          <p:cNvSpPr txBox="1"/>
          <p:nvPr/>
        </p:nvSpPr>
        <p:spPr>
          <a:xfrm>
            <a:off x="457725" y="2211625"/>
            <a:ext cx="3747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Framework de Python creado por plotly para crear aplicaciones web interactivas. Código de Flask, Plotly.js y React.jsy sin tener que aprender HTML, CSS y Javascript. Dash es de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código abierto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la creación de la aplicación utilizando un framework se ve en el navegador web.</a:t>
            </a:r>
            <a:endParaRPr sz="135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2" name="Google Shape;402;g131a0dbb67a_0_390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03" name="Google Shape;403;g131a0dbb67a_0_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0850" y="1049650"/>
            <a:ext cx="4179624" cy="3044200"/>
          </a:xfrm>
          <a:prstGeom prst="rect">
            <a:avLst/>
          </a:prstGeom>
          <a:noFill/>
          <a:ln cap="flat" cmpd="sng" w="9525">
            <a:solidFill>
              <a:srgbClr val="E8E7E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31a0dbb67a_0_398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Shiny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9" name="Google Shape;409;g131a0dbb67a_0_398"/>
          <p:cNvSpPr txBox="1"/>
          <p:nvPr/>
        </p:nvSpPr>
        <p:spPr>
          <a:xfrm>
            <a:off x="457725" y="2211625"/>
            <a:ext cx="37470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Shiny es un paquete de R que facilita la creación de aplicaciones web interactivas desde R. Puede alojar aplicaciones independientes en una página web o incrustarlas en documentos de R Markdown o crear paneles. Permite el uso de temas CSS, widgets html y acciones de JavaScript.</a:t>
            </a:r>
            <a:endParaRPr sz="135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0" name="Google Shape;410;g131a0dbb67a_0_398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1" name="Google Shape;411;g131a0dbb67a_0_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975" y="1114075"/>
            <a:ext cx="4317776" cy="2901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31a0dbb67a_0_406"/>
          <p:cNvSpPr txBox="1"/>
          <p:nvPr/>
        </p:nvSpPr>
        <p:spPr>
          <a:xfrm>
            <a:off x="503100" y="772825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Ejemplos reales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7" name="Google Shape;417;g131a0dbb67a_0_4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131a0dbb67a_0_4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88" y="2038000"/>
            <a:ext cx="3903875" cy="21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131a0dbb67a_0_4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6113" y="2003750"/>
            <a:ext cx="3964800" cy="222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cf09a8e5b_0_0"/>
          <p:cNvSpPr/>
          <p:nvPr/>
        </p:nvSpPr>
        <p:spPr>
          <a:xfrm>
            <a:off x="309625" y="1307300"/>
            <a:ext cx="1452900" cy="6399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Stack Tecnológico I</a:t>
            </a: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" name="Google Shape;92;g11cf09a8e5b_0_0"/>
          <p:cNvSpPr/>
          <p:nvPr/>
        </p:nvSpPr>
        <p:spPr>
          <a:xfrm>
            <a:off x="3075200" y="1326047"/>
            <a:ext cx="1229400" cy="602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Bases de datos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3" name="Google Shape;93;g11cf09a8e5b_0_0"/>
          <p:cNvCxnSpPr>
            <a:stCxn id="91" idx="3"/>
            <a:endCxn id="92" idx="1"/>
          </p:cNvCxnSpPr>
          <p:nvPr/>
        </p:nvCxnSpPr>
        <p:spPr>
          <a:xfrm>
            <a:off x="1762525" y="1627250"/>
            <a:ext cx="13128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4" name="Google Shape;94;g11cf09a8e5b_0_0"/>
          <p:cNvSpPr/>
          <p:nvPr/>
        </p:nvSpPr>
        <p:spPr>
          <a:xfrm>
            <a:off x="5734133" y="1262413"/>
            <a:ext cx="1192200" cy="33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Relacionales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5" name="Google Shape;95;g11cf09a8e5b_0_0"/>
          <p:cNvSpPr/>
          <p:nvPr/>
        </p:nvSpPr>
        <p:spPr>
          <a:xfrm>
            <a:off x="5734133" y="1726813"/>
            <a:ext cx="1192200" cy="33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No relacionales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6" name="Google Shape;96;g11cf09a8e5b_0_0"/>
          <p:cNvCxnSpPr>
            <a:stCxn id="92" idx="3"/>
            <a:endCxn id="95" idx="1"/>
          </p:cNvCxnSpPr>
          <p:nvPr/>
        </p:nvCxnSpPr>
        <p:spPr>
          <a:xfrm>
            <a:off x="4304600" y="1627247"/>
            <a:ext cx="1429500" cy="2652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7" name="Google Shape;97;g11cf09a8e5b_0_0"/>
          <p:cNvCxnSpPr>
            <a:stCxn id="92" idx="3"/>
            <a:endCxn id="94" idx="1"/>
          </p:cNvCxnSpPr>
          <p:nvPr/>
        </p:nvCxnSpPr>
        <p:spPr>
          <a:xfrm flipH="1" rot="10800000">
            <a:off x="4304600" y="1428047"/>
            <a:ext cx="1429500" cy="1992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8" name="Google Shape;98;g11cf09a8e5b_0_0"/>
          <p:cNvSpPr/>
          <p:nvPr/>
        </p:nvSpPr>
        <p:spPr>
          <a:xfrm>
            <a:off x="3075200" y="2509122"/>
            <a:ext cx="12294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Lenguajes Data Science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9" name="Google Shape;99;g11cf09a8e5b_0_0"/>
          <p:cNvSpPr/>
          <p:nvPr/>
        </p:nvSpPr>
        <p:spPr>
          <a:xfrm>
            <a:off x="5734108" y="2230800"/>
            <a:ext cx="1192200" cy="33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0" name="Google Shape;100;g11cf09a8e5b_0_0"/>
          <p:cNvSpPr/>
          <p:nvPr/>
        </p:nvSpPr>
        <p:spPr>
          <a:xfrm>
            <a:off x="5734108" y="2644725"/>
            <a:ext cx="1192200" cy="33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1" name="Google Shape;101;g11cf09a8e5b_0_0"/>
          <p:cNvCxnSpPr>
            <a:stCxn id="98" idx="3"/>
            <a:endCxn id="100" idx="1"/>
          </p:cNvCxnSpPr>
          <p:nvPr/>
        </p:nvCxnSpPr>
        <p:spPr>
          <a:xfrm>
            <a:off x="4304600" y="2810322"/>
            <a:ext cx="1429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2" name="Google Shape;102;g11cf09a8e5b_0_0"/>
          <p:cNvCxnSpPr>
            <a:stCxn id="98" idx="3"/>
            <a:endCxn id="99" idx="1"/>
          </p:cNvCxnSpPr>
          <p:nvPr/>
        </p:nvCxnSpPr>
        <p:spPr>
          <a:xfrm flipH="1" rot="10800000">
            <a:off x="4304600" y="2396322"/>
            <a:ext cx="1429500" cy="414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3" name="Google Shape;103;g11cf09a8e5b_0_0"/>
          <p:cNvSpPr/>
          <p:nvPr/>
        </p:nvSpPr>
        <p:spPr>
          <a:xfrm>
            <a:off x="3075200" y="3841747"/>
            <a:ext cx="1229400" cy="602400"/>
          </a:xfrm>
          <a:prstGeom prst="rect">
            <a:avLst/>
          </a:prstGeom>
          <a:solidFill>
            <a:srgbClr val="F8F8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Visualización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4" name="Google Shape;104;g11cf09a8e5b_0_0"/>
          <p:cNvSpPr/>
          <p:nvPr/>
        </p:nvSpPr>
        <p:spPr>
          <a:xfrm>
            <a:off x="5689308" y="3728888"/>
            <a:ext cx="1192200" cy="33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Power BI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5" name="Google Shape;105;g11cf09a8e5b_0_0"/>
          <p:cNvSpPr/>
          <p:nvPr/>
        </p:nvSpPr>
        <p:spPr>
          <a:xfrm>
            <a:off x="5689308" y="4271988"/>
            <a:ext cx="1192200" cy="33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Tableau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6" name="Google Shape;106;g11cf09a8e5b_0_0"/>
          <p:cNvCxnSpPr>
            <a:stCxn id="103" idx="3"/>
            <a:endCxn id="105" idx="1"/>
          </p:cNvCxnSpPr>
          <p:nvPr/>
        </p:nvCxnSpPr>
        <p:spPr>
          <a:xfrm>
            <a:off x="4304600" y="4142947"/>
            <a:ext cx="1384800" cy="294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7" name="Google Shape;107;g11cf09a8e5b_0_0"/>
          <p:cNvCxnSpPr>
            <a:stCxn id="103" idx="3"/>
            <a:endCxn id="104" idx="1"/>
          </p:cNvCxnSpPr>
          <p:nvPr/>
        </p:nvCxnSpPr>
        <p:spPr>
          <a:xfrm flipH="1" rot="10800000">
            <a:off x="4304600" y="3894547"/>
            <a:ext cx="1384800" cy="2484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8" name="Google Shape;108;g11cf09a8e5b_0_0"/>
          <p:cNvCxnSpPr>
            <a:stCxn id="91" idx="3"/>
            <a:endCxn id="98" idx="1"/>
          </p:cNvCxnSpPr>
          <p:nvPr/>
        </p:nvCxnSpPr>
        <p:spPr>
          <a:xfrm>
            <a:off x="1762525" y="1627250"/>
            <a:ext cx="1312800" cy="11832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9" name="Google Shape;109;g11cf09a8e5b_0_0"/>
          <p:cNvCxnSpPr>
            <a:stCxn id="91" idx="3"/>
            <a:endCxn id="103" idx="1"/>
          </p:cNvCxnSpPr>
          <p:nvPr/>
        </p:nvCxnSpPr>
        <p:spPr>
          <a:xfrm>
            <a:off x="1762525" y="1627250"/>
            <a:ext cx="1312800" cy="25158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0" name="Google Shape;110;g11cf09a8e5b_0_0"/>
          <p:cNvSpPr/>
          <p:nvPr/>
        </p:nvSpPr>
        <p:spPr>
          <a:xfrm>
            <a:off x="5734108" y="3103675"/>
            <a:ext cx="1192200" cy="33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Otras herramientas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11" name="Google Shape;111;g11cf09a8e5b_0_0"/>
          <p:cNvCxnSpPr>
            <a:stCxn id="98" idx="3"/>
            <a:endCxn id="110" idx="1"/>
          </p:cNvCxnSpPr>
          <p:nvPr/>
        </p:nvCxnSpPr>
        <p:spPr>
          <a:xfrm>
            <a:off x="4304600" y="2810322"/>
            <a:ext cx="1429500" cy="459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2" name="Google Shape;112;g11cf09a8e5b_0_0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11cf09a8e5b_0_0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CONCEPTOS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4" name="Google Shape;114;g11cf09a8e5b_0_0" title="ícono de mapa de contenidos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31a0dbb67a_0_416"/>
          <p:cNvSpPr txBox="1"/>
          <p:nvPr/>
        </p:nvSpPr>
        <p:spPr>
          <a:xfrm>
            <a:off x="476250" y="772825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Ejemplos reales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25" name="Google Shape;425;g131a0dbb67a_0_4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131a0dbb67a_0_4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450" y="1820650"/>
            <a:ext cx="5087101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1a0dbb67a_0_424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Power BI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2" name="Google Shape;432;g131a0dbb67a_0_424"/>
          <p:cNvSpPr txBox="1"/>
          <p:nvPr/>
        </p:nvSpPr>
        <p:spPr>
          <a:xfrm>
            <a:off x="457725" y="2211625"/>
            <a:ext cx="3747000" cy="27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Conjunto  de herramientas y servicios de business intelligence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que permite conectarse a diferentes orígenes de datos, para ser analizados, visualizarlos y compartirlos con toda la organización y clientes. Se compone de varias aplicaciones y servicios (Versión desktop, mobile y el servidor).</a:t>
            </a:r>
            <a:endParaRPr sz="135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3" name="Google Shape;433;g131a0dbb67a_0_424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34" name="Google Shape;434;g131a0dbb67a_0_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4725" y="1434799"/>
            <a:ext cx="4248602" cy="2273896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8859" y="1574913"/>
            <a:ext cx="8646282" cy="28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3"/>
          <p:cNvSpPr txBox="1"/>
          <p:nvPr/>
        </p:nvSpPr>
        <p:spPr>
          <a:xfrm>
            <a:off x="476250" y="671238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Tableau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7" name="Google Shape;447;p60"/>
          <p:cNvSpPr txBox="1"/>
          <p:nvPr/>
        </p:nvSpPr>
        <p:spPr>
          <a:xfrm>
            <a:off x="457725" y="2211625"/>
            <a:ext cx="4052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Herramienta de visualización de datos potente también utilizada en el área de la Inteligencia de negocios.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La esencia de Tableau es simple y a la vez muy relevante: ayudar a las personas y empresas a ver y comprender todos sus datos.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8" name="Google Shape;448;p60"/>
          <p:cNvSpPr txBox="1"/>
          <p:nvPr/>
        </p:nvSpPr>
        <p:spPr>
          <a:xfrm>
            <a:off x="6427740" y="2264828"/>
            <a:ext cx="1494230" cy="6001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49" name="Google Shape;44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187" y="1510750"/>
            <a:ext cx="3828675" cy="21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1a0dbb67a_0_44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Tableau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5" name="Google Shape;455;g131a0dbb67a_0_444"/>
          <p:cNvSpPr txBox="1"/>
          <p:nvPr/>
        </p:nvSpPr>
        <p:spPr>
          <a:xfrm>
            <a:off x="473350" y="2031175"/>
            <a:ext cx="3834600" cy="21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Tableau funciona a través de 3 medios principales: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57175" lvl="0" marL="28575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Escritorio (Tableau Desktop)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57175" lvl="0" marL="28575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Servidor (Tableau Server)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57175" lvl="0" marL="28575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línea (Tableau Online)</a:t>
            </a:r>
            <a:endParaRPr b="1"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6" name="Google Shape;456;g131a0dbb67a_0_444"/>
          <p:cNvSpPr txBox="1"/>
          <p:nvPr/>
        </p:nvSpPr>
        <p:spPr>
          <a:xfrm>
            <a:off x="4551600" y="2031175"/>
            <a:ext cx="40629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Además integra otras herramientas adicionales para proporcionar una experiencia más completa a los usuarios: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57175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Tableau Mobile.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57175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Tableau Public.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57175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Tableau Prep.</a:t>
            </a:r>
            <a:endParaRPr b="1"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31a0dbb67a_0_450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Hands on lab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2" name="Google Shape;462;g131a0dbb67a_0_450"/>
          <p:cNvSpPr txBox="1"/>
          <p:nvPr/>
        </p:nvSpPr>
        <p:spPr>
          <a:xfrm>
            <a:off x="473350" y="1473700"/>
            <a:ext cx="83475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Realizaremos dos actividades de clase para comprender y </a:t>
            </a:r>
            <a:r>
              <a:rPr b="1" lang="es" sz="22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llevar a la práctica </a:t>
            </a:r>
            <a:r>
              <a:rPr lang="es" sz="22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los conceptos teóricos vistos. </a:t>
            </a:r>
            <a:endParaRPr sz="22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2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¿De qué manera?</a:t>
            </a:r>
            <a:endParaRPr b="1" sz="22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En primera instancia, trabajaremos con visualizaciones de datos de manera individual. Luego, trabajaremos colaborativamente compartiendo los avances del Proyecto Final.</a:t>
            </a:r>
            <a:endParaRPr sz="22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Tiempo estimado: </a:t>
            </a:r>
            <a:r>
              <a:rPr b="1" lang="es" sz="16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35/40 </a:t>
            </a:r>
            <a:r>
              <a:rPr b="1" lang="es" sz="16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minutos</a:t>
            </a:r>
            <a:endParaRPr b="1" sz="16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63" name="Google Shape;463;g131a0dbb67a_0_450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464" name="Google Shape;464;g131a0dbb67a_0_45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5" name="Google Shape;465;g131a0dbb67a_0_450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g131a0dbb67a_0_559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471" name="Google Shape;471;g131a0dbb67a_0_55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2" name="Google Shape;472;g131a0dbb67a_0_559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3" name="Google Shape;473;g131a0dbb67a_0_559"/>
          <p:cNvSpPr txBox="1"/>
          <p:nvPr/>
        </p:nvSpPr>
        <p:spPr>
          <a:xfrm>
            <a:off x="1461300" y="220862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Stack tecnológico del Data Scientist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4" name="Google Shape;474;g131a0dbb67a_0_559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g131a0dbb67a_0_568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480" name="Google Shape;480;g131a0dbb67a_0_56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1" name="Google Shape;481;g131a0dbb67a_0_568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2" name="Google Shape;482;g131a0dbb67a_0_568"/>
          <p:cNvSpPr txBox="1"/>
          <p:nvPr/>
        </p:nvSpPr>
        <p:spPr>
          <a:xfrm>
            <a:off x="501450" y="1081750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Stack tecnológico del Data Scientist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3" name="Google Shape;483;g131a0dbb67a_0_5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131a0dbb67a_0_568"/>
          <p:cNvSpPr txBox="1"/>
          <p:nvPr/>
        </p:nvSpPr>
        <p:spPr>
          <a:xfrm>
            <a:off x="549525" y="2710938"/>
            <a:ext cx="4987200" cy="21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Considerando los tipos de base de datos, lenguajes y opciones para la visualización escoge uno de los lenguajes/herramientas de interés.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AutoNum type="arabicPeriod"/>
            </a:pP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Investigar sobre las ventajas /desventajas que ofrece. 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AutoNum type="arabicPeriod"/>
            </a:pP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¿Qué compañías usan el lenguaje/herramienta escogida?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Herramienta sugerida: Miró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5" name="Google Shape;485;g131a0dbb67a_0_568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6" name="Google Shape;486;g131a0dbb67a_0_5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1609" y="0"/>
            <a:ext cx="307240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31a0dbb67a_0_586"/>
          <p:cNvSpPr txBox="1"/>
          <p:nvPr/>
        </p:nvSpPr>
        <p:spPr>
          <a:xfrm>
            <a:off x="501450" y="1033138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Herramientas de visualización de datos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Dale vida a tus datos con Flourish" id="492" name="Google Shape;492;g131a0dbb67a_0_5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6691" y="2286100"/>
            <a:ext cx="1752193" cy="17278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é es Google Data Studio y cómo crear informes: Tutorial avanzado - Blog  de Hiberus Tecnología" id="493" name="Google Shape;493;g131a0dbb67a_0_586"/>
          <p:cNvPicPr preferRelativeResize="0"/>
          <p:nvPr/>
        </p:nvPicPr>
        <p:blipFill rotWithShape="1">
          <a:blip r:embed="rId4">
            <a:alphaModFix/>
          </a:blip>
          <a:srcRect b="12378" l="9174" r="17312" t="12371"/>
          <a:stretch/>
        </p:blipFill>
        <p:spPr>
          <a:xfrm>
            <a:off x="6698884" y="2787648"/>
            <a:ext cx="1418166" cy="83256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mazon QuickSight: A Comprehensive Guide - Learn | Hevo" id="494" name="Google Shape;494;g131a0dbb67a_0_5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83394" y="4075786"/>
            <a:ext cx="1516421" cy="77645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5" name="Google Shape;495;g131a0dbb67a_0_5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59522" y="2733751"/>
            <a:ext cx="1418181" cy="8325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Strategy Destaca La Nueva Empresa Inteligente En Su Participación En  El 4º Congreso Latinoamericano De Tecnología Y Negocios | Business Wire" id="496" name="Google Shape;496;g131a0dbb67a_0_5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6951" y="2459910"/>
            <a:ext cx="2243950" cy="1106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dex of /incubator-superset/superset/assets/branding" id="497" name="Google Shape;497;g131a0dbb67a_0_5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89309" y="3827520"/>
            <a:ext cx="1178532" cy="1116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131a0dbb67a_0_58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160" y="3911773"/>
            <a:ext cx="2015390" cy="8325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9" name="Google Shape;499;g131a0dbb67a_0_586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500" name="Google Shape;500;g131a0dbb67a_0_58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1" name="Google Shape;501;g131a0dbb67a_0_586" title="ícono de actividad en clase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2" name="Google Shape;502;g131a0dbb67a_0_586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g131a0dbb67a_0_603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508" name="Google Shape;508;g131a0dbb67a_0_603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9" name="Google Shape;509;g131a0dbb67a_0_603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0" name="Google Shape;510;g131a0dbb67a_0_603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QlikView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11" name="Google Shape;511;g131a0dbb67a_0_6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131a0dbb67a_0_603"/>
          <p:cNvSpPr txBox="1"/>
          <p:nvPr/>
        </p:nvSpPr>
        <p:spPr>
          <a:xfrm>
            <a:off x="501450" y="2206188"/>
            <a:ext cx="4987200" cy="29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“QlikView es una herramienta de Business Intelligence, que permite recolectar datos desde diferentes orígenes, basados en ERP, CRM, data warehouses, bases de datos SQL, datos de Excel, etc.”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Ofrece: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Servicio de Datos y Plataformas.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Modelado de Datos e Integración.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Búsqueda Asociativa.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3" name="Google Shape;513;g131a0dbb67a_0_603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cf09a8e5b_0_82"/>
          <p:cNvSpPr txBox="1"/>
          <p:nvPr/>
        </p:nvSpPr>
        <p:spPr>
          <a:xfrm>
            <a:off x="14315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Cuestionario de tarea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0" name="Google Shape;120;g11cf09a8e5b_0_82"/>
          <p:cNvSpPr txBox="1"/>
          <p:nvPr/>
        </p:nvSpPr>
        <p:spPr>
          <a:xfrm>
            <a:off x="473350" y="16261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¿Te gustaría comprobar tus conocimientos de la clase anterior?</a:t>
            </a:r>
            <a:endParaRPr b="1" i="0" sz="25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" name="Google Shape;121;g11cf09a8e5b_0_82"/>
          <p:cNvSpPr txBox="1"/>
          <p:nvPr/>
        </p:nvSpPr>
        <p:spPr>
          <a:xfrm>
            <a:off x="473350" y="39805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2" name="Google Shape;122;g11cf09a8e5b_0_82"/>
          <p:cNvSpPr txBox="1"/>
          <p:nvPr/>
        </p:nvSpPr>
        <p:spPr>
          <a:xfrm>
            <a:off x="473350" y="2610875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Te compartimos a través del chat de Zoom / chat de la plataforma el enlace a un breve </a:t>
            </a:r>
            <a:r>
              <a:rPr b="1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cuestionario de Kahoot.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23" name="Google Shape;123;g11cf09a8e5b_0_82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124" name="Google Shape;124;g11cf09a8e5b_0_8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5" name="Google Shape;125;g11cf09a8e5b_0_82" title="ícono de cuestionario de tarea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6500" y="742675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g131a0dbb67a_0_614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519" name="Google Shape;519;g131a0dbb67a_0_61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0" name="Google Shape;520;g131a0dbb67a_0_614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1" name="Google Shape;521;g131a0dbb67a_0_614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Otras herramientas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22" name="Google Shape;522;g131a0dbb67a_0_6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131a0dbb67a_0_614"/>
          <p:cNvSpPr txBox="1"/>
          <p:nvPr/>
        </p:nvSpPr>
        <p:spPr>
          <a:xfrm>
            <a:off x="501450" y="2023450"/>
            <a:ext cx="3795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“IBM Cognos Analytics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es una suite de inteligencia empresarial integrada basada en web de IBM. Proporciona un conjunto de herramientas para informes, análisis, cuadros de mandos y seguimiento de eventos y métricas.”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4" name="Google Shape;524;g131a0dbb67a_0_614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5" name="Google Shape;525;g131a0dbb67a_0_614"/>
          <p:cNvSpPr txBox="1"/>
          <p:nvPr/>
        </p:nvSpPr>
        <p:spPr>
          <a:xfrm>
            <a:off x="4480775" y="1774350"/>
            <a:ext cx="38877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MicroStrategy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una organización que provee software de reporteo, análisis y monitoreo integrados que permite a las empresas analizar datos almacenados de la empresa y de todas las áreas para tomar mejores decisiones.</a:t>
            </a:r>
            <a:br>
              <a:rPr lang="es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1"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g131a0dbb67a_0_626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531" name="Google Shape;531;g131a0dbb67a_0_62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2" name="Google Shape;532;g131a0dbb67a_0_626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3" name="Google Shape;533;g131a0dbb67a_0_626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Otras herramientas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34" name="Google Shape;534;g131a0dbb67a_0_6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131a0dbb67a_0_626"/>
          <p:cNvSpPr txBox="1"/>
          <p:nvPr/>
        </p:nvSpPr>
        <p:spPr>
          <a:xfrm>
            <a:off x="501450" y="2023450"/>
            <a:ext cx="3795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1"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Google Data Studio </a:t>
            </a:r>
            <a:r>
              <a:rPr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una herramienta de visualización de datos y creación de cuadros de mando. El objetivo de la herramienta, es permitir un análisis de los datos de manera visual de forma que sea más fácil e inmediato obtener resultados.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6" name="Google Shape;536;g131a0dbb67a_0_626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7" name="Google Shape;537;g131a0dbb67a_0_626"/>
          <p:cNvSpPr txBox="1"/>
          <p:nvPr/>
        </p:nvSpPr>
        <p:spPr>
          <a:xfrm>
            <a:off x="4480775" y="1680025"/>
            <a:ext cx="3887700" cy="30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1"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QuickSight </a:t>
            </a:r>
            <a:r>
              <a:rPr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un servicio rápido de análisis de negocios basado en la nube que facilita la creación de visualizaciones; la realización de análisis ad-hoc y la obtención rápidamente de información de negocios basada en datos	.</a:t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oogle Shape;542;g131a0dbb67a_0_637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543" name="Google Shape;543;g131a0dbb67a_0_63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4" name="Google Shape;544;g131a0dbb67a_0_637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5" name="Google Shape;545;g131a0dbb67a_0_637"/>
          <p:cNvSpPr txBox="1"/>
          <p:nvPr/>
        </p:nvSpPr>
        <p:spPr>
          <a:xfrm>
            <a:off x="501450" y="1081750"/>
            <a:ext cx="6809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Herramientas complementarias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46" name="Google Shape;546;g131a0dbb67a_0_6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g131a0dbb67a_0_637"/>
          <p:cNvSpPr txBox="1"/>
          <p:nvPr/>
        </p:nvSpPr>
        <p:spPr>
          <a:xfrm>
            <a:off x="638488" y="2517725"/>
            <a:ext cx="3795000" cy="15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Existen muchísimas herramientas orientadas a la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gestión de comunicación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versionado de datos y trabajo en equipo que tenemos que conocer como Científicos de Datos. Algunas de las más importantes son: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8" name="Google Shape;548;g131a0dbb67a_0_63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9" name="Google Shape;549;g131a0dbb67a_0_637"/>
          <p:cNvSpPr txBox="1"/>
          <p:nvPr/>
        </p:nvSpPr>
        <p:spPr>
          <a:xfrm>
            <a:off x="4617813" y="2313900"/>
            <a:ext cx="38877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just"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Slack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just"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Trello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just"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 - Suite o M365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just"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Mural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just"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Jamboard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just"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GitHub, GitLab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Zoom, Meet, Teams, Jitsi, etc.</a:t>
            </a: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7"/>
          <p:cNvSpPr txBox="1"/>
          <p:nvPr/>
        </p:nvSpPr>
        <p:spPr>
          <a:xfrm>
            <a:off x="14315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Actividad colaborativa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5" name="Google Shape;555;p77"/>
          <p:cNvSpPr txBox="1"/>
          <p:nvPr/>
        </p:nvSpPr>
        <p:spPr>
          <a:xfrm>
            <a:off x="473350" y="1626100"/>
            <a:ext cx="716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Socialización de Proyectos</a:t>
            </a:r>
            <a:endParaRPr b="0" i="0" sz="2500" u="none" cap="none" strike="noStrike">
              <a:solidFill>
                <a:srgbClr val="DEFC5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6" name="Google Shape;556;p77"/>
          <p:cNvSpPr txBox="1"/>
          <p:nvPr/>
        </p:nvSpPr>
        <p:spPr>
          <a:xfrm>
            <a:off x="473350" y="39805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57" name="Google Shape;557;p77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558" name="Google Shape;558;p7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9" name="Google Shape;559;p77" title="ícono de actividad colaborativa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0" name="Google Shape;560;p77"/>
          <p:cNvSpPr txBox="1"/>
          <p:nvPr/>
        </p:nvSpPr>
        <p:spPr>
          <a:xfrm>
            <a:off x="473350" y="2195500"/>
            <a:ext cx="7169400" cy="14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Avanzaremos resolviendo consultas asociadas al proyecto del curso mediado por tutores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Realizaremos la actividad en breakout rooms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8"/>
          <p:cNvSpPr txBox="1"/>
          <p:nvPr/>
        </p:nvSpPr>
        <p:spPr>
          <a:xfrm>
            <a:off x="4519500" y="1820650"/>
            <a:ext cx="3834600" cy="24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Apertura al aprendizaje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Siempre, pero siempre puedes seguir aprendiendo. Compartir el conocimiento es válido, la construcción colaborativa es la propuesta.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voces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Escuchar a todos, todos podemos reflexionar. Dejar el espacio para que todos podamos participar.</a:t>
            </a:r>
            <a:endParaRPr b="0" i="0" sz="1350" u="sng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6" name="Google Shape;566;p78"/>
          <p:cNvSpPr txBox="1"/>
          <p:nvPr/>
        </p:nvSpPr>
        <p:spPr>
          <a:xfrm>
            <a:off x="442200" y="1820650"/>
            <a:ext cx="3834600" cy="18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Presencia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Participar y “estar” en la clase, que tu alrededor no te distraiga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Escucha activa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Escuchar más allá de lo que la persona está expresando directamente</a:t>
            </a:r>
            <a:endParaRPr b="0" i="0" sz="1350" u="sng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7" name="Google Shape;567;p78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Acuerdos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8" name="Google Shape;568;p78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COLABORATIVA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69" name="Google Shape;569;p78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570" name="Google Shape;570;p7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1" name="Google Shape;571;p78" title="ícono de actividad colaborativa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79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577" name="Google Shape;577;p7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8" name="Google Shape;578;p79" title="ícono de actividad colaborativa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9" name="Google Shape;579;p79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Socialización de proyectos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0" name="Google Shape;580;p79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COLABORATIVA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1" name="Google Shape;581;p79"/>
          <p:cNvSpPr txBox="1"/>
          <p:nvPr/>
        </p:nvSpPr>
        <p:spPr>
          <a:xfrm>
            <a:off x="473350" y="1908175"/>
            <a:ext cx="3834600" cy="21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esta actividad colaborativa interactuamos con compañeros y tutores con eje central el proyecto del curso.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propone resolver consultas metodológicas o de forma acerca del proyecto final.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2" name="Google Shape;582;p79"/>
          <p:cNvSpPr txBox="1"/>
          <p:nvPr/>
        </p:nvSpPr>
        <p:spPr>
          <a:xfrm>
            <a:off x="4527575" y="1908175"/>
            <a:ext cx="3834600" cy="17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Identificar fortalezas y debilidades que pueden servir como punto de mejora para la entrega del proyecto.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propone que los estudiantes muestren los avances a los tutores y compañeros para recibir retroalimentación de su proyecto.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3" name="Google Shape;583;p79"/>
          <p:cNvSpPr txBox="1"/>
          <p:nvPr/>
        </p:nvSpPr>
        <p:spPr>
          <a:xfrm>
            <a:off x="457350" y="4648750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NOTA:</a:t>
            </a: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usaremos los breakouts rooms. El tutor/a tendrá el rol de facilitador/a.</a:t>
            </a:r>
            <a:endParaRPr b="0" i="1" sz="10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0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31a0dbb67a_0_648"/>
          <p:cNvSpPr txBox="1"/>
          <p:nvPr/>
        </p:nvSpPr>
        <p:spPr>
          <a:xfrm>
            <a:off x="46527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N°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20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4" name="Google Shape;594;g131a0dbb67a_0_648"/>
          <p:cNvSpPr txBox="1"/>
          <p:nvPr/>
        </p:nvSpPr>
        <p:spPr>
          <a:xfrm>
            <a:off x="465275" y="8222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Glosario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5" name="Google Shape;595;g131a0dbb67a_0_648"/>
          <p:cNvSpPr txBox="1"/>
          <p:nvPr/>
        </p:nvSpPr>
        <p:spPr>
          <a:xfrm>
            <a:off x="465275" y="1788450"/>
            <a:ext cx="3834600" cy="2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Esquema relacional</a:t>
            </a: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desarrollado por Frank Codd en los años 70, es el fundamento de las bases de datos relacionales con prioridad a la consistencia y disponibilidad de los datos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Esquema no relacional </a:t>
            </a: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desarrollado por Carlo Strozzi en el 98, es el fundamento de las bases de datos no relacionales con prioridad a la disponibilidad y tolerancia a la partición de datos.</a:t>
            </a:r>
            <a:endParaRPr b="1"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6" name="Google Shape;596;g131a0dbb67a_0_648"/>
          <p:cNvSpPr txBox="1"/>
          <p:nvPr/>
        </p:nvSpPr>
        <p:spPr>
          <a:xfrm>
            <a:off x="4519500" y="1788450"/>
            <a:ext cx="3834600" cy="25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Lenguajes de data science </a:t>
            </a: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son aquellos que nos permiten generar estructuras de código para realizar algoritmos, limpiar, estructurar datos (e.g R, Python, Julia, Java, C++)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Herramientas de visualización</a:t>
            </a: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son todas aquellas herramientas que permiten generar visualizaciones en entornos gráficos para la presentación de resultados (e.g PowerBI, Shiny, Dash, Pentaho, Tableau)</a:t>
            </a:r>
            <a:endParaRPr b="1"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04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06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s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7" name="Google Shape;607;p106"/>
          <p:cNvSpPr txBox="1"/>
          <p:nvPr/>
        </p:nvSpPr>
        <p:spPr>
          <a:xfrm>
            <a:off x="2109143" y="2502363"/>
            <a:ext cx="4925700" cy="14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F8F8F8"/>
                </a:solidFill>
                <a:latin typeface="DM Sans"/>
                <a:ea typeface="DM Sans"/>
                <a:cs typeface="DM Sans"/>
                <a:sym typeface="DM Sans"/>
              </a:rPr>
              <a:t>Bases de Datos Relacionales y No Relacionales </a:t>
            </a:r>
            <a:endParaRPr sz="1350">
              <a:solidFill>
                <a:srgbClr val="F8F8F8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F8F8F8"/>
                </a:solidFill>
                <a:latin typeface="DM Sans"/>
                <a:ea typeface="DM Sans"/>
                <a:cs typeface="DM Sans"/>
                <a:sym typeface="DM Sans"/>
              </a:rPr>
              <a:t>Lenguajes de Data Science </a:t>
            </a:r>
            <a:endParaRPr sz="1350">
              <a:solidFill>
                <a:srgbClr val="F8F8F8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F8F8F8"/>
                </a:solidFill>
                <a:latin typeface="DM Sans"/>
                <a:ea typeface="DM Sans"/>
                <a:cs typeface="DM Sans"/>
                <a:sym typeface="DM Sans"/>
              </a:rPr>
              <a:t>Visualización de Datos </a:t>
            </a:r>
            <a:endParaRPr sz="1350">
              <a:solidFill>
                <a:srgbClr val="F8F8F8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F8F8F8"/>
                </a:solidFill>
                <a:latin typeface="DM Sans"/>
                <a:ea typeface="DM Sans"/>
                <a:cs typeface="DM Sans"/>
                <a:sym typeface="DM Sans"/>
              </a:rPr>
              <a:t>Herramientas Complementarias.</a:t>
            </a:r>
            <a:endParaRPr sz="1350">
              <a:solidFill>
                <a:srgbClr val="F8F8F8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cf09a8e5b_0_16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¡Empecemos!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1" name="Google Shape;131;g11cf09a8e5b_0_160"/>
          <p:cNvSpPr txBox="1"/>
          <p:nvPr/>
        </p:nvSpPr>
        <p:spPr>
          <a:xfrm>
            <a:off x="473350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científico de datos es un profesional dedicado exclusivamente en analizar e interpretar grandes bases de datos. Para ello,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 aprender a utilizar múltiples herramientas que estaremos clasificando a lo largo de esta sesión. 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3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105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3"/>
          <p:cNvSpPr txBox="1"/>
          <p:nvPr/>
        </p:nvSpPr>
        <p:spPr>
          <a:xfrm>
            <a:off x="1461288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Bases de Datos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g11cf09a8e5b_0_172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142" name="Google Shape;142;g11cf09a8e5b_0_172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3" name="Google Shape;143;g11cf09a8e5b_0_172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" name="Google Shape;144;g11cf09a8e5b_0_172"/>
          <p:cNvSpPr txBox="1"/>
          <p:nvPr/>
        </p:nvSpPr>
        <p:spPr>
          <a:xfrm>
            <a:off x="457350" y="1729425"/>
            <a:ext cx="7169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Una Base de Datos </a:t>
            </a:r>
            <a:r>
              <a:rPr b="1"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 un conjunto de datos pertenecientes a un mismo contexto y almacenados sistemáticamente para su posterior uso</a:t>
            </a: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términos generales, podemos dividirlas en:</a:t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2500"/>
              <a:buFont typeface="DM Sans"/>
              <a:buChar char="✓"/>
            </a:pPr>
            <a:r>
              <a:rPr b="1" lang="es" sz="2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Bases de Datos Relacionales</a:t>
            </a:r>
            <a:endParaRPr b="1" sz="2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2500"/>
              <a:buFont typeface="DM Sans"/>
              <a:buChar char="✓"/>
            </a:pPr>
            <a:r>
              <a:rPr b="1" lang="es" sz="2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Base de Datos no Relacionales – No SQL</a:t>
            </a:r>
            <a:endParaRPr sz="2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5" name="Google Shape;145;g11cf09a8e5b_0_172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Bases de Datos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6" name="Google Shape;146;g11cf09a8e5b_0_172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b="0" i="0" sz="14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